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60" r:id="rId7"/>
    <p:sldId id="259" r:id="rId8"/>
    <p:sldId id="265" r:id="rId9"/>
    <p:sldId id="261" r:id="rId10"/>
    <p:sldId id="262" r:id="rId11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12"/>
    </p:embeddedFont>
    <p:embeddedFont>
      <p:font typeface="GreeceBlack" panose="020B0600000000000000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C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O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R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T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H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A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S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8746" y="12704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653" y="127613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42276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751" y="3336359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4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7106" y="3342002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5772" y="334200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1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5963" y="3342002"/>
            <a:ext cx="1207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8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5858" y="332507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A free CD of this message will be available following the service</a:t>
            </a:r>
            <a:endParaRPr lang="en-US" sz="2000" dirty="0">
              <a:latin typeface="vtks distress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It will also be available for podcast later this week at calvaryokc.com</a:t>
            </a:r>
            <a:endParaRPr lang="en-US" sz="2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81600" y="1081647"/>
            <a:ext cx="1752600" cy="4056888"/>
            <a:chOff x="5181600" y="1219200"/>
            <a:chExt cx="1752600" cy="3352800"/>
          </a:xfrm>
        </p:grpSpPr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6096000" y="1219200"/>
              <a:ext cx="838200" cy="33528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5181600" y="1219200"/>
              <a:ext cx="228600" cy="33528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638800" y="1219200"/>
              <a:ext cx="533400" cy="33528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prstDash val="lgDash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027308" y="3933828"/>
            <a:ext cx="411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Motivated by glory of God revealed in him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0" y="1078824"/>
            <a:ext cx="1752600" cy="4056888"/>
            <a:chOff x="1524000" y="1295400"/>
            <a:chExt cx="1752600" cy="3352800"/>
          </a:xfrm>
        </p:grpSpPr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1524000" y="1295400"/>
              <a:ext cx="838200" cy="33528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3048000" y="1295400"/>
              <a:ext cx="228600" cy="33528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H="1">
              <a:off x="2286000" y="1295400"/>
              <a:ext cx="533400" cy="33528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prstDash val="lgDash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2800"/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928512" y="3108325"/>
            <a:ext cx="312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Seeks popularity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583597" y="3101975"/>
            <a:ext cx="52555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Seeks glory for God 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346061" y="1066800"/>
            <a:ext cx="2766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Success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692291" y="1600200"/>
            <a:ext cx="2028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Image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84269" y="2101850"/>
            <a:ext cx="4241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Entertainment 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-67196" y="2606675"/>
            <a:ext cx="4831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Intellectualism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98500" y="4132437"/>
            <a:ext cx="3371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accent2">
                    <a:lumMod val="50000"/>
                  </a:schemeClr>
                </a:solidFill>
              </a:rPr>
              <a:t>Motivated by pride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bg1"/>
                </a:solidFill>
              </a:rPr>
              <a:t>2 </a:t>
            </a:r>
            <a:r>
              <a:rPr lang="en-US" altLang="en-US" sz="3600" dirty="0">
                <a:solidFill>
                  <a:schemeClr val="bg1"/>
                </a:solidFill>
              </a:rPr>
              <a:t>roads: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495797" y="10668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Sacrifice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308297" y="1584325"/>
            <a:ext cx="5578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Imitation of Christ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377111" y="2090914"/>
            <a:ext cx="30426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accent2">
                    <a:lumMod val="50000"/>
                  </a:schemeClr>
                </a:solidFill>
              </a:rPr>
              <a:t>Effacement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4088060" y="2609831"/>
            <a:ext cx="4504837" cy="5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Wisdom from God 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87865" y="522393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“The </a:t>
            </a:r>
            <a:r>
              <a:rPr lang="en-US" altLang="en-US" sz="3200" dirty="0">
                <a:solidFill>
                  <a:schemeClr val="bg1"/>
                </a:solidFill>
              </a:rPr>
              <a:t>Royal Route to </a:t>
            </a:r>
            <a:r>
              <a:rPr lang="en-US" altLang="en-US" sz="3200" dirty="0" smtClean="0">
                <a:solidFill>
                  <a:schemeClr val="bg1"/>
                </a:solidFill>
              </a:rPr>
              <a:t>Heaven”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46" grpId="0"/>
      <p:bldP spid="46" grpId="1"/>
      <p:bldP spid="46" grpId="2"/>
      <p:bldP spid="47" grpId="0"/>
      <p:bldP spid="47" grpId="1"/>
      <p:bldP spid="47" grpId="2"/>
      <p:bldP spid="47" grpId="3"/>
      <p:bldP spid="38" grpId="0"/>
      <p:bldP spid="38" grpId="1"/>
      <p:bldP spid="38" grpId="2"/>
      <p:bldP spid="40" grpId="0"/>
      <p:bldP spid="40" grpId="1"/>
      <p:bldP spid="40" grpId="2"/>
      <p:bldP spid="42" grpId="0"/>
      <p:bldP spid="42" grpId="1"/>
      <p:bldP spid="42" grpId="2"/>
      <p:bldP spid="44" grpId="0"/>
      <p:bldP spid="44" grpId="1"/>
      <p:bldP spid="44" grpId="2"/>
      <p:bldP spid="48" grpId="0"/>
      <p:bldP spid="48" grpId="1"/>
      <p:bldP spid="37" grpId="0"/>
      <p:bldP spid="37" grpId="1"/>
      <p:bldP spid="39" grpId="0"/>
      <p:bldP spid="39" grpId="1"/>
      <p:bldP spid="39" grpId="2"/>
      <p:bldP spid="39" grpId="3"/>
      <p:bldP spid="41" grpId="0"/>
      <p:bldP spid="41" grpId="1"/>
      <p:bldP spid="41" grpId="2"/>
      <p:bldP spid="41" grpId="3"/>
      <p:bldP spid="43" grpId="0"/>
      <p:bldP spid="43" grpId="1"/>
      <p:bldP spid="43" grpId="2"/>
      <p:bldP spid="43" grpId="3"/>
      <p:bldP spid="45" grpId="0"/>
      <p:bldP spid="45" grpId="1"/>
      <p:bldP spid="45" grpId="2"/>
      <p:bldP spid="45" grpId="3"/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372595" y="4357511"/>
            <a:ext cx="739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</a:t>
            </a:r>
            <a:r>
              <a:rPr lang="en-US" sz="3600" dirty="0"/>
              <a:t>refers to the inferiority of the worker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5663" y="2726261"/>
            <a:ext cx="739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refers </a:t>
            </a:r>
            <a:r>
              <a:rPr lang="en-US" sz="3600" dirty="0"/>
              <a:t>to </a:t>
            </a:r>
            <a:r>
              <a:rPr lang="en-US" sz="3600" dirty="0" smtClean="0"/>
              <a:t>the menial </a:t>
            </a:r>
            <a:r>
              <a:rPr lang="en-US" sz="3600" dirty="0"/>
              <a:t>aspects of the work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020" y="1083726"/>
            <a:ext cx="739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refers </a:t>
            </a:r>
            <a:r>
              <a:rPr lang="en-US" sz="3600" dirty="0"/>
              <a:t>to PERMANENT </a:t>
            </a:r>
            <a:r>
              <a:rPr lang="en-US" sz="3600" dirty="0" smtClean="0"/>
              <a:t>RELATION-SHIP </a:t>
            </a:r>
            <a:r>
              <a:rPr lang="en-US" sz="3600" dirty="0"/>
              <a:t>TO THE </a:t>
            </a:r>
            <a:r>
              <a:rPr lang="en-US" sz="3600" dirty="0" smtClean="0"/>
              <a:t>MASTER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292" y="4362791"/>
            <a:ext cx="3828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400" b="1" i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Hupēretēs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400" b="1" cap="all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endParaRPr lang="en-US" sz="3400" b="1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3 words for “servant”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525" y="2743246"/>
            <a:ext cx="3621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400" b="1" i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Diakonos</a:t>
            </a:r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400" cap="all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168" y="1078128"/>
            <a:ext cx="3140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400" b="1" i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DOULOS </a:t>
            </a:r>
            <a:r>
              <a:rPr lang="en-US" sz="3400" cap="all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– 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8" grpId="1"/>
      <p:bldP spid="3" grpId="0"/>
      <p:bldP spid="3" grpId="1"/>
      <p:bldP spid="27" grpId="1"/>
      <p:bldP spid="24" grpId="1"/>
      <p:bldP spid="24" grpId="2"/>
      <p:bldP spid="25" grpId="1"/>
      <p:bldP spid="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Servants</a:t>
            </a:r>
            <a:r>
              <a:rPr lang="en-US" sz="3600" dirty="0" smtClean="0"/>
              <a:t>: </a:t>
            </a:r>
            <a:r>
              <a:rPr lang="en-US" sz="36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hupēretēs</a:t>
            </a:r>
            <a:r>
              <a:rPr lang="en-US" sz="36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– </a:t>
            </a:r>
            <a:r>
              <a:rPr lang="en-US" sz="3600" i="1" dirty="0" smtClean="0"/>
              <a:t>under-rowers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pic>
        <p:nvPicPr>
          <p:cNvPr id="22" name="Under Ro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428"/>
                  <p14:fade in="10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89306">
            <a:off x="2196125" y="1647093"/>
            <a:ext cx="4751751" cy="3563814"/>
          </a:xfrm>
          <a:prstGeom prst="rect">
            <a:avLst/>
          </a:prstGeom>
          <a:effectLst>
            <a:outerShdw blurRad="101600" dist="3175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2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778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278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Stewards</a:t>
            </a:r>
            <a:r>
              <a:rPr lang="en-US" sz="3600" dirty="0" smtClean="0"/>
              <a:t>: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oikonomos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dirty="0" smtClean="0"/>
              <a:t>literally, </a:t>
            </a:r>
            <a:r>
              <a:rPr lang="en-US" sz="3600" i="1" dirty="0" smtClean="0"/>
              <a:t>house-manager</a:t>
            </a:r>
            <a:endParaRPr lang="en-US" sz="3600" i="1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804" y="1670752"/>
            <a:ext cx="8010774" cy="64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GreeceBlack" panose="020B0600000000000000" pitchFamily="34" charset="0"/>
              </a:rPr>
              <a:t>“Economy”</a:t>
            </a:r>
            <a:endParaRPr lang="en-US" sz="3600" dirty="0"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Greeks:  To thine own self be true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10" y="1636523"/>
            <a:ext cx="408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You're being contentious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3519" y="1642166"/>
            <a:ext cx="406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just sharing my convictions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64" y="3109728"/>
            <a:ext cx="408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You're </a:t>
            </a:r>
            <a:r>
              <a:rPr lang="en-US" sz="3200" dirty="0" err="1" smtClean="0"/>
              <a:t>caus-ing</a:t>
            </a:r>
            <a:r>
              <a:rPr lang="en-US" sz="3200" dirty="0" smtClean="0"/>
              <a:t> division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7873" y="3115371"/>
            <a:ext cx="406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standing up for what’s right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018" y="4571642"/>
            <a:ext cx="408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You're </a:t>
            </a:r>
            <a:r>
              <a:rPr lang="en-US" sz="3200" dirty="0" smtClean="0"/>
              <a:t>being carnal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227" y="4577285"/>
            <a:ext cx="406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being free</a:t>
            </a:r>
            <a:endParaRPr lang="en-US" sz="3200" dirty="0"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Greeks:  To thine own self be true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10" y="1636523"/>
            <a:ext cx="408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Your heart is deceitfully wicked </a:t>
            </a:r>
            <a:endParaRPr lang="en-US" sz="3200" dirty="0"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3519" y="1642166"/>
            <a:ext cx="406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Mine is …</a:t>
            </a:r>
            <a:endParaRPr lang="en-US" sz="3200" dirty="0"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Timothy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Keller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3600" dirty="0" smtClean="0"/>
              <a:t>“The </a:t>
            </a:r>
            <a:r>
              <a:rPr lang="en-US" sz="3600" dirty="0"/>
              <a:t>essence of gospel-humility is not thinking more of myself or thinking less of myself; it is thinking of myself less.”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90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Counsels of the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hearts </a:t>
            </a:r>
            <a:r>
              <a:rPr lang="en-US" sz="3600" dirty="0" smtClean="0"/>
              <a:t>– </a:t>
            </a:r>
            <a:r>
              <a:rPr lang="en-US" sz="3600" i="1" dirty="0"/>
              <a:t>will, volition, purpose</a:t>
            </a:r>
            <a:r>
              <a:rPr lang="en-US" sz="3600" dirty="0"/>
              <a:t> or </a:t>
            </a:r>
            <a:r>
              <a:rPr lang="en-US" sz="3600" i="1" dirty="0"/>
              <a:t>plan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11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NLT </a:t>
            </a:r>
            <a:r>
              <a:rPr lang="en-US" sz="3600" dirty="0" smtClean="0"/>
              <a:t>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 have used Apollos and myself to illustrate what I’ve been saying.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8196" y="5990101"/>
            <a:ext cx="27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804" y="2302937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Learn</a:t>
            </a:r>
            <a:r>
              <a:rPr lang="en-US" sz="3600" dirty="0" smtClean="0"/>
              <a:t>  </a:t>
            </a:r>
            <a:r>
              <a:rPr lang="en-US" sz="3600" dirty="0"/>
              <a:t>– </a:t>
            </a:r>
            <a:r>
              <a:rPr lang="en-US" sz="3600" i="1" dirty="0"/>
              <a:t>to be discipled</a:t>
            </a:r>
            <a:r>
              <a:rPr lang="en-US" sz="3600" dirty="0"/>
              <a:t> 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47" y="2827874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To be under-rowers</a:t>
            </a:r>
            <a:endParaRPr lang="en-US" sz="3600" dirty="0">
              <a:solidFill>
                <a:schemeClr val="bg1"/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65ECD9F-6721-4526-9C68-607F9C61CA46}" vid="{9CA39E26-0716-4D1D-BE16-B15781B582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Corinthians</Template>
  <TotalTime>4170</TotalTime>
  <Words>403</Words>
  <Application>Microsoft Office PowerPoint</Application>
  <PresentationFormat>On-screen Show (4:3)</PresentationFormat>
  <Paragraphs>215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vtks distress</vt:lpstr>
      <vt:lpstr>GreeceBlack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17</cp:revision>
  <dcterms:created xsi:type="dcterms:W3CDTF">2014-09-11T14:36:50Z</dcterms:created>
  <dcterms:modified xsi:type="dcterms:W3CDTF">2014-09-15T15:43:33Z</dcterms:modified>
</cp:coreProperties>
</file>